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3" r:id="rId3"/>
    <p:sldId id="257" r:id="rId4"/>
    <p:sldId id="258" r:id="rId5"/>
    <p:sldId id="259" r:id="rId6"/>
    <p:sldId id="268" r:id="rId7"/>
    <p:sldId id="271" r:id="rId8"/>
    <p:sldId id="265" r:id="rId9"/>
    <p:sldId id="270" r:id="rId10"/>
    <p:sldId id="267" r:id="rId11"/>
    <p:sldId id="26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09"/>
    <p:restoredTop sz="94648"/>
  </p:normalViewPr>
  <p:slideViewPr>
    <p:cSldViewPr snapToGrid="0">
      <p:cViewPr varScale="1">
        <p:scale>
          <a:sx n="121" d="100"/>
          <a:sy n="121" d="100"/>
        </p:scale>
        <p:origin x="3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BE96E13-98C0-411D-82DB-35DEDF20A67C}" type="datetimeFigureOut">
              <a:rPr lang="en-US" smtClean="0"/>
              <a:t>5/13/24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1A07238-901E-457A-A4F5-2E6A289C22A2}"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6648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E96E13-98C0-411D-82DB-35DEDF20A67C}" type="datetimeFigureOut">
              <a:rPr lang="en-US" smtClean="0"/>
              <a:t>5/13/24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4195845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E96E13-98C0-411D-82DB-35DEDF20A67C}" type="datetimeFigureOut">
              <a:rPr lang="en-US" smtClean="0"/>
              <a:t>5/13/24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4910801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BE96E13-98C0-411D-82DB-35DEDF20A67C}" type="datetimeFigureOut">
              <a:rPr lang="en-US" smtClean="0"/>
              <a:t>5/13/24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3259337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BE96E13-98C0-411D-82DB-35DEDF20A67C}" type="datetimeFigureOut">
              <a:rPr lang="en-US" smtClean="0"/>
              <a:t>5/13/24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A07238-901E-457A-A4F5-2E6A289C22A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0029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BE96E13-98C0-411D-82DB-35DEDF20A67C}" type="datetimeFigureOut">
              <a:rPr lang="en-US" smtClean="0"/>
              <a:t>5/13/24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21184500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E96E13-98C0-411D-82DB-35DEDF20A67C}" type="datetimeFigureOut">
              <a:rPr lang="en-US" smtClean="0"/>
              <a:t>5/13/24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30183783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BE96E13-98C0-411D-82DB-35DEDF20A67C}" type="datetimeFigureOut">
              <a:rPr lang="en-US" smtClean="0"/>
              <a:t>5/13/24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2003607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BE96E13-98C0-411D-82DB-35DEDF20A67C}" type="datetimeFigureOut">
              <a:rPr lang="en-US" smtClean="0"/>
              <a:t>5/13/24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1795516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BE96E13-98C0-411D-82DB-35DEDF20A67C}" type="datetimeFigureOut">
              <a:rPr lang="en-US" smtClean="0"/>
              <a:t>5/13/24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1A07238-901E-457A-A4F5-2E6A289C22A2}" type="slidenum">
              <a:rPr lang="en-US" smtClean="0"/>
              <a:t>‹#›</a:t>
            </a:fld>
            <a:endParaRPr lang="en-US"/>
          </a:p>
        </p:txBody>
      </p:sp>
    </p:spTree>
    <p:extLst>
      <p:ext uri="{BB962C8B-B14F-4D97-AF65-F5344CB8AC3E}">
        <p14:creationId xmlns:p14="http://schemas.microsoft.com/office/powerpoint/2010/main" val="25606974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BE96E13-98C0-411D-82DB-35DEDF20A67C}" type="datetimeFigureOut">
              <a:rPr lang="en-US" smtClean="0"/>
              <a:t>5/13/24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A07238-901E-457A-A4F5-2E6A289C22A2}" type="slidenum">
              <a:rPr lang="en-US" smtClean="0"/>
              <a:t>‹#›</a:t>
            </a:fld>
            <a:endParaRPr lang="en-US"/>
          </a:p>
        </p:txBody>
      </p:sp>
    </p:spTree>
    <p:extLst>
      <p:ext uri="{BB962C8B-B14F-4D97-AF65-F5344CB8AC3E}">
        <p14:creationId xmlns:p14="http://schemas.microsoft.com/office/powerpoint/2010/main" val="6242387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BE96E13-98C0-411D-82DB-35DEDF20A67C}" type="datetimeFigureOut">
              <a:rPr lang="en-US" smtClean="0"/>
              <a:t>5/13/24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1A07238-901E-457A-A4F5-2E6A289C22A2}"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Rectangle 7"/>
          <p:cNvSpPr/>
          <p:nvPr userDrawn="1"/>
        </p:nvSpPr>
        <p:spPr>
          <a:xfrm>
            <a:off x="0" y="0"/>
            <a:ext cx="12192000" cy="5519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COE49413 Computer Vision</a:t>
            </a:r>
          </a:p>
          <a:p>
            <a:pPr algn="ctr"/>
            <a:r>
              <a:rPr lang="en-US" dirty="0"/>
              <a:t>Spring 2024</a:t>
            </a:r>
          </a:p>
        </p:txBody>
      </p:sp>
      <p:pic>
        <p:nvPicPr>
          <p:cNvPr id="1034" name="Picture 10" descr="CSE Portal | AUS Programming Contest">
            <a:extLst>
              <a:ext uri="{FF2B5EF4-FFF2-40B4-BE49-F238E27FC236}">
                <a16:creationId xmlns:a16="http://schemas.microsoft.com/office/drawing/2014/main" id="{CC39B57E-3E01-DD5E-6A9C-9164C17ABE9D}"/>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26505" y="20885"/>
            <a:ext cx="3018322" cy="5635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74456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0" i="0" dirty="0">
                <a:solidFill>
                  <a:srgbClr val="0D0D0D"/>
                </a:solidFill>
                <a:effectLst/>
                <a:latin typeface="Söhne"/>
              </a:rPr>
              <a:t>Real-time Facial Expression Recognition for Mental Health Monitoring</a:t>
            </a:r>
            <a:endParaRPr lang="en-US" dirty="0"/>
          </a:p>
        </p:txBody>
      </p:sp>
      <p:sp>
        <p:nvSpPr>
          <p:cNvPr id="3" name="Subtitle 2"/>
          <p:cNvSpPr>
            <a:spLocks noGrp="1"/>
          </p:cNvSpPr>
          <p:nvPr>
            <p:ph type="subTitle" idx="1"/>
          </p:nvPr>
        </p:nvSpPr>
        <p:spPr/>
        <p:txBody>
          <a:bodyPr>
            <a:normAutofit/>
          </a:bodyPr>
          <a:lstStyle/>
          <a:p>
            <a:r>
              <a:rPr lang="en-US" sz="2000" dirty="0">
                <a:latin typeface="Bookman Old Style" panose="02050604050505020204" pitchFamily="18" charset="0"/>
              </a:rPr>
              <a:t>Lamia Abdallah 83614</a:t>
            </a:r>
          </a:p>
          <a:p>
            <a:r>
              <a:rPr lang="en-US" sz="2000" dirty="0">
                <a:latin typeface="Bookman Old Style" panose="02050604050505020204" pitchFamily="18" charset="0"/>
              </a:rPr>
              <a:t>Sara </a:t>
            </a:r>
            <a:r>
              <a:rPr lang="en-US" sz="2000" dirty="0" err="1">
                <a:latin typeface="Bookman Old Style" panose="02050604050505020204" pitchFamily="18" charset="0"/>
              </a:rPr>
              <a:t>alqassab</a:t>
            </a:r>
            <a:r>
              <a:rPr lang="en-US" sz="2000" dirty="0">
                <a:latin typeface="Bookman Old Style" panose="02050604050505020204" pitchFamily="18" charset="0"/>
              </a:rPr>
              <a:t> 86607</a:t>
            </a:r>
          </a:p>
        </p:txBody>
      </p:sp>
    </p:spTree>
    <p:extLst>
      <p:ext uri="{BB962C8B-B14F-4D97-AF65-F5344CB8AC3E}">
        <p14:creationId xmlns:p14="http://schemas.microsoft.com/office/powerpoint/2010/main" val="19496610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B357518-9BF2-F4C6-9FFD-6E49EF0C4DF5}"/>
              </a:ext>
            </a:extLst>
          </p:cNvPr>
          <p:cNvPicPr>
            <a:picLocks noGrp="1" noChangeAspect="1"/>
          </p:cNvPicPr>
          <p:nvPr>
            <p:ph idx="1"/>
          </p:nvPr>
        </p:nvPicPr>
        <p:blipFill>
          <a:blip r:embed="rId2"/>
          <a:stretch>
            <a:fillRect/>
          </a:stretch>
        </p:blipFill>
        <p:spPr>
          <a:xfrm>
            <a:off x="1972079" y="1487447"/>
            <a:ext cx="8247842" cy="4453176"/>
          </a:xfrm>
          <a:prstGeom prst="rect">
            <a:avLst/>
          </a:prstGeom>
        </p:spPr>
      </p:pic>
    </p:spTree>
    <p:extLst>
      <p:ext uri="{BB962C8B-B14F-4D97-AF65-F5344CB8AC3E}">
        <p14:creationId xmlns:p14="http://schemas.microsoft.com/office/powerpoint/2010/main" val="1241947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AF2AB-E48D-60CB-26F6-3BFD90DEDFEC}"/>
              </a:ext>
            </a:extLst>
          </p:cNvPr>
          <p:cNvSpPr>
            <a:spLocks noGrp="1"/>
          </p:cNvSpPr>
          <p:nvPr>
            <p:ph type="title"/>
          </p:nvPr>
        </p:nvSpPr>
        <p:spPr/>
        <p:txBody>
          <a:bodyPr/>
          <a:lstStyle/>
          <a:p>
            <a:r>
              <a:rPr lang="en-US" dirty="0"/>
              <a:t>Demonstration</a:t>
            </a:r>
          </a:p>
        </p:txBody>
      </p:sp>
      <p:sp>
        <p:nvSpPr>
          <p:cNvPr id="3" name="Content Placeholder 2">
            <a:extLst>
              <a:ext uri="{FF2B5EF4-FFF2-40B4-BE49-F238E27FC236}">
                <a16:creationId xmlns:a16="http://schemas.microsoft.com/office/drawing/2014/main" id="{190C2AAE-5DF1-A5FB-68C3-5BD1D6470836}"/>
              </a:ext>
            </a:extLst>
          </p:cNvPr>
          <p:cNvSpPr>
            <a:spLocks noGrp="1"/>
          </p:cNvSpPr>
          <p:nvPr>
            <p:ph idx="1"/>
          </p:nvPr>
        </p:nvSpPr>
        <p:spPr>
          <a:xfrm>
            <a:off x="1097280" y="1863524"/>
            <a:ext cx="10058400" cy="4005570"/>
          </a:xfrm>
        </p:spPr>
        <p:txBody>
          <a:bodyPr/>
          <a:lstStyle/>
          <a:p>
            <a:r>
              <a:rPr lang="en-US" dirty="0"/>
              <a:t>Now we will be running the code</a:t>
            </a:r>
          </a:p>
        </p:txBody>
      </p:sp>
    </p:spTree>
    <p:extLst>
      <p:ext uri="{BB962C8B-B14F-4D97-AF65-F5344CB8AC3E}">
        <p14:creationId xmlns:p14="http://schemas.microsoft.com/office/powerpoint/2010/main" val="1993282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1097280" y="1824714"/>
            <a:ext cx="8628993" cy="4023360"/>
          </a:xfrm>
        </p:spPr>
        <p:txBody>
          <a:bodyPr/>
          <a:lstStyle/>
          <a:p>
            <a:pPr algn="l">
              <a:buFont typeface="Arial" panose="020B0604020202020204" pitchFamily="34" charset="0"/>
              <a:buChar char="•"/>
            </a:pPr>
            <a:r>
              <a:rPr lang="en-US" b="0" i="0" dirty="0">
                <a:solidFill>
                  <a:srgbClr val="0D0D0D"/>
                </a:solidFill>
                <a:effectLst/>
                <a:latin typeface="Söhne"/>
              </a:rPr>
              <a:t>In recent years, there has been a notable surge in interest surrounding facial expression recognition especially in its potential applications across various industries.</a:t>
            </a:r>
          </a:p>
          <a:p>
            <a:pPr algn="l">
              <a:buFont typeface="Arial" panose="020B0604020202020204" pitchFamily="34" charset="0"/>
              <a:buChar char="•"/>
            </a:pPr>
            <a:r>
              <a:rPr lang="en-US" b="0" i="0" dirty="0">
                <a:solidFill>
                  <a:srgbClr val="0D0D0D"/>
                </a:solidFill>
                <a:effectLst/>
                <a:latin typeface="Söhne"/>
              </a:rPr>
              <a:t>This interest is pronounced in the realm of mental health monitoring, where real-time facial expression recognition holds immense promise.</a:t>
            </a:r>
          </a:p>
          <a:p>
            <a:pPr algn="l">
              <a:buFont typeface="Arial" panose="020B0604020202020204" pitchFamily="34" charset="0"/>
              <a:buChar char="•"/>
            </a:pPr>
            <a:r>
              <a:rPr lang="en-US" b="0" i="0" dirty="0">
                <a:solidFill>
                  <a:srgbClr val="0D0D0D"/>
                </a:solidFill>
                <a:effectLst/>
                <a:latin typeface="Söhne"/>
              </a:rPr>
              <a:t>The challenge lies in accurately interpreting facial expressions in real-time which is crucial for providing timely intervention and support to individuals experiencing mental health concerns.</a:t>
            </a:r>
          </a:p>
          <a:p>
            <a:endParaRPr lang="en-US" b="1" dirty="0"/>
          </a:p>
          <a:p>
            <a:endParaRPr lang="en-US" dirty="0"/>
          </a:p>
        </p:txBody>
      </p:sp>
    </p:spTree>
    <p:extLst>
      <p:ext uri="{BB962C8B-B14F-4D97-AF65-F5344CB8AC3E}">
        <p14:creationId xmlns:p14="http://schemas.microsoft.com/office/powerpoint/2010/main" val="82296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a:xfrm>
            <a:off x="2029547" y="2637367"/>
            <a:ext cx="8193865" cy="1583266"/>
          </a:xfrm>
        </p:spPr>
        <p:txBody>
          <a:bodyPr/>
          <a:lstStyle/>
          <a:p>
            <a:r>
              <a:rPr lang="en-US" dirty="0"/>
              <a:t>Creating a system that can spot emotions in real-time for mental health monitoring is tough because it needs to catch tiny facial signals accurately. Plus, we have limited resources. We'll need smart computer programs and careful testing to make sure it actually works and can be used easily.</a:t>
            </a:r>
          </a:p>
        </p:txBody>
      </p:sp>
    </p:spTree>
    <p:extLst>
      <p:ext uri="{BB962C8B-B14F-4D97-AF65-F5344CB8AC3E}">
        <p14:creationId xmlns:p14="http://schemas.microsoft.com/office/powerpoint/2010/main" val="288052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555585"/>
            <a:ext cx="9713474" cy="1181775"/>
          </a:xfrm>
        </p:spPr>
        <p:txBody>
          <a:bodyPr/>
          <a:lstStyle/>
          <a:p>
            <a:r>
              <a:rPr lang="en-US" dirty="0"/>
              <a:t>Literature Review</a:t>
            </a:r>
          </a:p>
        </p:txBody>
      </p:sp>
      <p:sp>
        <p:nvSpPr>
          <p:cNvPr id="3" name="Content Placeholder 2"/>
          <p:cNvSpPr>
            <a:spLocks noGrp="1"/>
          </p:cNvSpPr>
          <p:nvPr>
            <p:ph idx="1"/>
          </p:nvPr>
        </p:nvSpPr>
        <p:spPr>
          <a:xfrm>
            <a:off x="935234" y="1900563"/>
            <a:ext cx="9795828" cy="3944652"/>
          </a:xfrm>
        </p:spPr>
        <p:txBody>
          <a:bodyPr>
            <a:noAutofit/>
          </a:bodyPr>
          <a:lstStyle/>
          <a:p>
            <a:r>
              <a:rPr lang="en-US" sz="1600" dirty="0">
                <a:effectLst/>
              </a:rPr>
              <a:t>Paper 1: </a:t>
            </a:r>
            <a:r>
              <a:rPr lang="en-US" sz="1600" dirty="0"/>
              <a:t> </a:t>
            </a:r>
            <a:r>
              <a:rPr lang="en-US" sz="1600" dirty="0">
                <a:effectLst/>
              </a:rPr>
              <a:t>Real-Time Facial Expression Recognition using Deep Learning Models: This paper presents a real-time facial expression recognition system utilizing deep learning models, including convolutional neural networks (CNNs) and recurrent neural networks (RNNs). The system achieves high accuracy in detecting and categorizing facial expressions, making it suitable for applications in mental health monitoring and emotional analysis.</a:t>
            </a:r>
          </a:p>
          <a:p>
            <a:r>
              <a:rPr lang="en-US" sz="1600" dirty="0">
                <a:effectLst/>
              </a:rPr>
              <a:t>Paper 2:  Deep Facial Emotion Recognition for Mental Health Assessment : (International Conference on Machine Learning) This paper introduces a deep facial emotion recognition framework tailored for mental health assessment purposes. By leveraging attention mechanisms and transfer learning, the system can accurately identify emotional states in real-time providing valuable insights for early intervention and support in mental health concerns.</a:t>
            </a:r>
          </a:p>
          <a:p>
            <a:r>
              <a:rPr lang="en-US" sz="1600" dirty="0">
                <a:effectLst/>
              </a:rPr>
              <a:t>Paper 3: Real-time Facial Expression Analysis for Early Detection of Anxiety and Depression: This paper presents a real-time facial expression analysis system focused on early detection of anxiety and depression symptoms. By incorporating graph convolutional networks (GCNs) and multimodal fusion techniques, the system demonstrates robust performance in identifying subtle emotional cues indicative of mood disorders, offering potential for proactive mental health interventions.</a:t>
            </a:r>
          </a:p>
          <a:p>
            <a:pPr algn="l"/>
            <a:endParaRPr lang="en-US" sz="1600" b="0" i="0" dirty="0">
              <a:solidFill>
                <a:srgbClr val="0D0D0D"/>
              </a:solidFill>
              <a:effectLst/>
              <a:latin typeface="Söhne"/>
            </a:endParaRPr>
          </a:p>
        </p:txBody>
      </p:sp>
    </p:spTree>
    <p:extLst>
      <p:ext uri="{BB962C8B-B14F-4D97-AF65-F5344CB8AC3E}">
        <p14:creationId xmlns:p14="http://schemas.microsoft.com/office/powerpoint/2010/main" val="2440668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Set</a:t>
            </a:r>
          </a:p>
        </p:txBody>
      </p:sp>
      <p:sp>
        <p:nvSpPr>
          <p:cNvPr id="3" name="Content Placeholder 2"/>
          <p:cNvSpPr>
            <a:spLocks noGrp="1"/>
          </p:cNvSpPr>
          <p:nvPr>
            <p:ph idx="1"/>
          </p:nvPr>
        </p:nvSpPr>
        <p:spPr>
          <a:xfrm>
            <a:off x="1036320" y="1737360"/>
            <a:ext cx="10119360" cy="4166183"/>
          </a:xfrm>
        </p:spPr>
        <p:txBody>
          <a:bodyPr>
            <a:normAutofit fontScale="25000" lnSpcReduction="20000"/>
          </a:bodyPr>
          <a:lstStyle/>
          <a:p>
            <a:r>
              <a:rPr lang="en-US" sz="4800" b="0" dirty="0">
                <a:effectLst/>
                <a:latin typeface="Arial" panose="020B0604020202020204" pitchFamily="34" charset="0"/>
              </a:rPr>
              <a:t>FER2013 (Facial Expression Recognition 2013): </a:t>
            </a:r>
          </a:p>
          <a:p>
            <a:r>
              <a:rPr lang="en-US" sz="4800" b="0" dirty="0">
                <a:effectLst/>
                <a:latin typeface="Arial" panose="020B0604020202020204" pitchFamily="34" charset="0"/>
              </a:rPr>
              <a:t>The FER2013 dataset is a well-suited for projects involving facial expression recognition </a:t>
            </a:r>
          </a:p>
          <a:p>
            <a:r>
              <a:rPr lang="en-US" sz="4800" b="0" i="0" u="none" strike="noStrike" dirty="0">
                <a:solidFill>
                  <a:srgbClr val="000000"/>
                </a:solidFill>
                <a:effectLst/>
                <a:latin typeface="Arial" panose="020B0604020202020204" pitchFamily="34" charset="0"/>
              </a:rPr>
              <a:t>1. Large-scale dataset : FER2013 contains a large number of facial images which provides </a:t>
            </a:r>
          </a:p>
          <a:p>
            <a:r>
              <a:rPr lang="en-US" sz="4800" b="0" i="0" u="none" strike="noStrike" dirty="0">
                <a:solidFill>
                  <a:srgbClr val="000000"/>
                </a:solidFill>
                <a:effectLst/>
                <a:latin typeface="Arial" panose="020B0604020202020204" pitchFamily="34" charset="0"/>
              </a:rPr>
              <a:t>data for training and testing machine learning models. This ensures that the models have </a:t>
            </a:r>
          </a:p>
          <a:p>
            <a:r>
              <a:rPr lang="en-US" sz="4800" b="0" i="0" u="none" strike="noStrike" dirty="0">
                <a:solidFill>
                  <a:srgbClr val="000000"/>
                </a:solidFill>
                <a:effectLst/>
                <a:latin typeface="Arial" panose="020B0604020202020204" pitchFamily="34" charset="0"/>
              </a:rPr>
              <a:t>sufficient samples to learn the complex patterns associated with different facial expressions. </a:t>
            </a:r>
          </a:p>
          <a:p>
            <a:r>
              <a:rPr lang="en-US" sz="4800" b="0" i="0" u="none" strike="noStrike" dirty="0">
                <a:solidFill>
                  <a:srgbClr val="000000"/>
                </a:solidFill>
                <a:effectLst/>
                <a:latin typeface="Arial" panose="020B0604020202020204" pitchFamily="34" charset="0"/>
              </a:rPr>
              <a:t>2. Annotated with emotion categories: The dataset is labeled with seven emotion categories, </a:t>
            </a:r>
          </a:p>
          <a:p>
            <a:r>
              <a:rPr lang="en-US" sz="4800" b="0" i="0" u="none" strike="noStrike" dirty="0">
                <a:solidFill>
                  <a:srgbClr val="000000"/>
                </a:solidFill>
                <a:effectLst/>
                <a:latin typeface="Arial" panose="020B0604020202020204" pitchFamily="34" charset="0"/>
              </a:rPr>
              <a:t>including anger, disgust, fear, happiness, sadness, surprise, and neutral. This annotation </a:t>
            </a:r>
          </a:p>
          <a:p>
            <a:r>
              <a:rPr lang="en-US" sz="4800" b="0" i="0" u="none" strike="noStrike" dirty="0">
                <a:solidFill>
                  <a:srgbClr val="000000"/>
                </a:solidFill>
                <a:effectLst/>
                <a:latin typeface="Arial" panose="020B0604020202020204" pitchFamily="34" charset="0"/>
              </a:rPr>
              <a:t>provides ground truth labels for each image, enabling supervised learning approaches where </a:t>
            </a:r>
          </a:p>
          <a:p>
            <a:r>
              <a:rPr lang="en-US" sz="4800" b="0" i="0" u="none" strike="noStrike" dirty="0">
                <a:solidFill>
                  <a:srgbClr val="000000"/>
                </a:solidFill>
                <a:effectLst/>
                <a:latin typeface="Arial" panose="020B0604020202020204" pitchFamily="34" charset="0"/>
              </a:rPr>
              <a:t>models can learn to associate facial features with specific emotions. </a:t>
            </a:r>
          </a:p>
          <a:p>
            <a:r>
              <a:rPr lang="en-US" sz="4800" b="0" i="0" u="none" strike="noStrike" dirty="0">
                <a:solidFill>
                  <a:srgbClr val="000000"/>
                </a:solidFill>
                <a:effectLst/>
                <a:latin typeface="Arial" panose="020B0604020202020204" pitchFamily="34" charset="0"/>
              </a:rPr>
              <a:t>4. Real-world application relevance: Facial expression recognition has numerous real-world </a:t>
            </a:r>
          </a:p>
          <a:p>
            <a:r>
              <a:rPr lang="en-US" sz="4800" b="0" i="0" u="none" strike="noStrike" dirty="0">
                <a:solidFill>
                  <a:srgbClr val="000000"/>
                </a:solidFill>
                <a:effectLst/>
                <a:latin typeface="Arial" panose="020B0604020202020204" pitchFamily="34" charset="0"/>
              </a:rPr>
              <a:t>applications, including human-computer interaction, emotion analysis in social media, and </a:t>
            </a:r>
          </a:p>
          <a:p>
            <a:r>
              <a:rPr lang="en-US" sz="4800" b="0" i="0" u="none" strike="noStrike" dirty="0">
                <a:solidFill>
                  <a:srgbClr val="000000"/>
                </a:solidFill>
                <a:effectLst/>
                <a:latin typeface="Arial" panose="020B0604020202020204" pitchFamily="34" charset="0"/>
              </a:rPr>
              <a:t>affective computing. By training on the FER2013 dataset, models can learn to recognize </a:t>
            </a:r>
          </a:p>
          <a:p>
            <a:r>
              <a:rPr lang="en-US" sz="4800" b="0" i="0" u="none" strike="noStrike" dirty="0">
                <a:solidFill>
                  <a:srgbClr val="000000"/>
                </a:solidFill>
                <a:effectLst/>
                <a:latin typeface="Arial" panose="020B0604020202020204" pitchFamily="34" charset="0"/>
              </a:rPr>
              <a:t>emotions in faces, which can be directly applied to these practical applications.</a:t>
            </a:r>
          </a:p>
          <a:p>
            <a:pPr marL="342900" indent="-342900">
              <a:buFont typeface="Arial" panose="020B0604020202020204" pitchFamily="34" charset="0"/>
              <a:buChar char="•"/>
            </a:pPr>
            <a:br>
              <a:rPr lang="en-US" sz="2500" dirty="0">
                <a:effectLst/>
              </a:rPr>
            </a:br>
            <a:endParaRPr lang="en-US" sz="2500" dirty="0">
              <a:effectLst/>
            </a:endParaRPr>
          </a:p>
          <a:p>
            <a:endParaRPr lang="en-US" dirty="0"/>
          </a:p>
        </p:txBody>
      </p:sp>
    </p:spTree>
    <p:extLst>
      <p:ext uri="{BB962C8B-B14F-4D97-AF65-F5344CB8AC3E}">
        <p14:creationId xmlns:p14="http://schemas.microsoft.com/office/powerpoint/2010/main" val="4256966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C836A-7FE1-49E6-DC1F-473E2256BE48}"/>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0E1EB932-8FBF-EE0D-9DC7-F2E8677FC137}"/>
              </a:ext>
            </a:extLst>
          </p:cNvPr>
          <p:cNvSpPr>
            <a:spLocks noGrp="1"/>
          </p:cNvSpPr>
          <p:nvPr>
            <p:ph idx="1"/>
          </p:nvPr>
        </p:nvSpPr>
        <p:spPr/>
        <p:txBody>
          <a:bodyPr>
            <a:normAutofit fontScale="92500"/>
          </a:bodyPr>
          <a:lstStyle/>
          <a:p>
            <a:pPr algn="l">
              <a:buFont typeface="+mj-lt"/>
              <a:buAutoNum type="arabicPeriod"/>
            </a:pPr>
            <a:r>
              <a:rPr lang="en-US" b="1" i="0" dirty="0">
                <a:solidFill>
                  <a:srgbClr val="0D0D0D"/>
                </a:solidFill>
                <a:effectLst/>
                <a:latin typeface="Söhne"/>
              </a:rPr>
              <a:t>Data Collection</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Gather a diverse dataset of facial images annotated with various emotional states, including happiness, sadness, anger, fear, surprise, disgust, and neutrality.</a:t>
            </a:r>
          </a:p>
          <a:p>
            <a:pPr marL="742950" lvl="1" indent="-285750" algn="l">
              <a:buFont typeface="+mj-lt"/>
              <a:buAutoNum type="arabicPeriod"/>
            </a:pPr>
            <a:r>
              <a:rPr lang="en-US" b="0" i="0" dirty="0">
                <a:solidFill>
                  <a:srgbClr val="0D0D0D"/>
                </a:solidFill>
                <a:effectLst/>
                <a:latin typeface="Söhne"/>
              </a:rPr>
              <a:t>Ensure the dataset encompasses different demographics, lighting conditions, and facial expressions intensities.</a:t>
            </a:r>
          </a:p>
          <a:p>
            <a:pPr algn="l">
              <a:buFont typeface="+mj-lt"/>
              <a:buAutoNum type="arabicPeriod"/>
            </a:pPr>
            <a:r>
              <a:rPr lang="en-US" b="1" i="0" dirty="0">
                <a:solidFill>
                  <a:srgbClr val="0D0D0D"/>
                </a:solidFill>
                <a:effectLst/>
                <a:latin typeface="Söhne"/>
              </a:rPr>
              <a:t>Preprocessing</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Perform preprocessing techniques such as face detection and alignment to ensure consistency and accuracy across images.</a:t>
            </a:r>
          </a:p>
          <a:p>
            <a:pPr marL="742950" lvl="1" indent="-285750" algn="l">
              <a:buFont typeface="+mj-lt"/>
              <a:buAutoNum type="arabicPeriod"/>
            </a:pPr>
            <a:r>
              <a:rPr lang="en-US" b="0" i="0" dirty="0">
                <a:solidFill>
                  <a:srgbClr val="0D0D0D"/>
                </a:solidFill>
                <a:effectLst/>
                <a:latin typeface="Söhne"/>
              </a:rPr>
              <a:t>Normalize images for consistent lighting conditions and reduce noise.</a:t>
            </a:r>
          </a:p>
          <a:p>
            <a:pPr algn="l">
              <a:buFont typeface="+mj-lt"/>
              <a:buAutoNum type="arabicPeriod"/>
            </a:pPr>
            <a:r>
              <a:rPr lang="en-US" b="1" i="0" dirty="0">
                <a:solidFill>
                  <a:srgbClr val="0D0D0D"/>
                </a:solidFill>
                <a:effectLst/>
                <a:latin typeface="Söhne"/>
              </a:rPr>
              <a:t>Model Selection</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Evaluate different deep learning models suitable for facial expression recognition, such as convolutional neural networks (CNNs), recurrent neural networks (RNNs), or graph convolutional networks (GCNs).</a:t>
            </a:r>
          </a:p>
          <a:p>
            <a:pPr marL="742950" lvl="1" indent="-285750" algn="l">
              <a:buFont typeface="+mj-lt"/>
              <a:buAutoNum type="arabicPeriod"/>
            </a:pPr>
            <a:r>
              <a:rPr lang="en-US" b="0" i="0" dirty="0">
                <a:solidFill>
                  <a:srgbClr val="0D0D0D"/>
                </a:solidFill>
                <a:effectLst/>
                <a:latin typeface="Söhne"/>
              </a:rPr>
              <a:t>Choose models capable of real-time processing and high accuracy in emotion classification.</a:t>
            </a:r>
          </a:p>
        </p:txBody>
      </p:sp>
    </p:spTree>
    <p:extLst>
      <p:ext uri="{BB962C8B-B14F-4D97-AF65-F5344CB8AC3E}">
        <p14:creationId xmlns:p14="http://schemas.microsoft.com/office/powerpoint/2010/main" val="915440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278D0D-A8EA-3F67-A97E-242DA3A0157D}"/>
              </a:ext>
            </a:extLst>
          </p:cNvPr>
          <p:cNvSpPr>
            <a:spLocks noGrp="1"/>
          </p:cNvSpPr>
          <p:nvPr>
            <p:ph idx="1"/>
          </p:nvPr>
        </p:nvSpPr>
        <p:spPr>
          <a:xfrm>
            <a:off x="425948" y="722988"/>
            <a:ext cx="11426528" cy="5376869"/>
          </a:xfrm>
        </p:spPr>
        <p:txBody>
          <a:bodyPr>
            <a:normAutofit/>
          </a:bodyPr>
          <a:lstStyle/>
          <a:p>
            <a:pPr algn="l">
              <a:buFont typeface="+mj-lt"/>
              <a:buAutoNum type="arabicPeriod"/>
            </a:pPr>
            <a:r>
              <a:rPr lang="en-US" b="1" i="0" dirty="0">
                <a:solidFill>
                  <a:srgbClr val="0D0D0D"/>
                </a:solidFill>
                <a:effectLst/>
                <a:latin typeface="Söhne"/>
              </a:rPr>
              <a:t>Model Training</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Split the dataset into training, validation, and testing sets.</a:t>
            </a:r>
          </a:p>
          <a:p>
            <a:pPr algn="l">
              <a:buFont typeface="+mj-lt"/>
              <a:buAutoNum type="arabicPeriod"/>
            </a:pPr>
            <a:r>
              <a:rPr lang="en-US" b="1" i="0" dirty="0">
                <a:solidFill>
                  <a:srgbClr val="0D0D0D"/>
                </a:solidFill>
                <a:effectLst/>
                <a:latin typeface="Söhne"/>
              </a:rPr>
              <a:t>Evaluation</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Evaluate the trained models performance using the testing set, measuring accuracy, precision, recall, and F1 score.</a:t>
            </a:r>
          </a:p>
          <a:p>
            <a:pPr algn="l">
              <a:buFont typeface="+mj-lt"/>
              <a:buAutoNum type="arabicPeriod"/>
            </a:pPr>
            <a:r>
              <a:rPr lang="en-US" b="1" i="0" dirty="0">
                <a:solidFill>
                  <a:srgbClr val="0D0D0D"/>
                </a:solidFill>
                <a:effectLst/>
                <a:latin typeface="Söhne"/>
              </a:rPr>
              <a:t>Integration</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Integrate the trained models into a real-time facial expression recognition system, ensuring compatibility with hardware and software requirements.</a:t>
            </a:r>
          </a:p>
          <a:p>
            <a:pPr algn="l">
              <a:buFont typeface="+mj-lt"/>
              <a:buAutoNum type="arabicPeriod"/>
            </a:pPr>
            <a:r>
              <a:rPr lang="en-US" b="1" i="0" dirty="0">
                <a:solidFill>
                  <a:srgbClr val="0D0D0D"/>
                </a:solidFill>
                <a:effectLst/>
                <a:latin typeface="Söhne"/>
              </a:rPr>
              <a:t>Testing and Validation</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Test the integrated system in real-world scenarios</a:t>
            </a:r>
          </a:p>
          <a:p>
            <a:pPr marL="742950" lvl="1" indent="-285750" algn="l">
              <a:buFont typeface="+mj-lt"/>
              <a:buAutoNum type="arabicPeriod"/>
            </a:pPr>
            <a:r>
              <a:rPr lang="en-US" b="0" i="0" dirty="0">
                <a:solidFill>
                  <a:srgbClr val="0D0D0D"/>
                </a:solidFill>
                <a:effectLst/>
                <a:latin typeface="Söhne"/>
              </a:rPr>
              <a:t>Validate the system's performance against benchmark datasets and existing techniques, ensuring its effectiveness in mental health monitoring applications.</a:t>
            </a:r>
          </a:p>
          <a:p>
            <a:pPr algn="l">
              <a:buFont typeface="+mj-lt"/>
              <a:buAutoNum type="arabicPeriod"/>
            </a:pPr>
            <a:r>
              <a:rPr lang="en-US" b="1" i="0" dirty="0">
                <a:solidFill>
                  <a:srgbClr val="0D0D0D"/>
                </a:solidFill>
                <a:effectLst/>
                <a:latin typeface="Söhne"/>
              </a:rPr>
              <a:t>Documentation and Reporting</a:t>
            </a:r>
            <a:r>
              <a:rPr lang="en-US" b="0" i="0" dirty="0">
                <a:solidFill>
                  <a:srgbClr val="0D0D0D"/>
                </a:solidFill>
                <a:effectLst/>
                <a:latin typeface="Söhne"/>
              </a:rPr>
              <a:t>:</a:t>
            </a:r>
          </a:p>
          <a:p>
            <a:pPr marL="742950" lvl="1" indent="-285750" algn="l">
              <a:buFont typeface="+mj-lt"/>
              <a:buAutoNum type="arabicPeriod"/>
            </a:pPr>
            <a:r>
              <a:rPr lang="en-US" b="0" i="0" dirty="0">
                <a:solidFill>
                  <a:srgbClr val="0D0D0D"/>
                </a:solidFill>
                <a:effectLst/>
                <a:latin typeface="Söhne"/>
              </a:rPr>
              <a:t>Document the entire development process, including data collection, preprocessing steps, model training, evaluation results, and deployment procedures.</a:t>
            </a:r>
          </a:p>
          <a:p>
            <a:pPr marL="457200" lvl="1" indent="0" algn="l">
              <a:buNone/>
            </a:pPr>
            <a:endParaRPr lang="en-US" b="0" i="0" dirty="0">
              <a:solidFill>
                <a:srgbClr val="0D0D0D"/>
              </a:solidFill>
              <a:effectLst/>
              <a:latin typeface="Söhne"/>
            </a:endParaRPr>
          </a:p>
          <a:p>
            <a:endParaRPr lang="en-AE" dirty="0"/>
          </a:p>
        </p:txBody>
      </p:sp>
    </p:spTree>
    <p:extLst>
      <p:ext uri="{BB962C8B-B14F-4D97-AF65-F5344CB8AC3E}">
        <p14:creationId xmlns:p14="http://schemas.microsoft.com/office/powerpoint/2010/main" val="37729463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Results</a:t>
            </a:r>
          </a:p>
        </p:txBody>
      </p:sp>
      <p:sp>
        <p:nvSpPr>
          <p:cNvPr id="3" name="Content Placeholder 2"/>
          <p:cNvSpPr>
            <a:spLocks noGrp="1"/>
          </p:cNvSpPr>
          <p:nvPr>
            <p:ph idx="1"/>
          </p:nvPr>
        </p:nvSpPr>
        <p:spPr/>
        <p:txBody>
          <a:bodyPr/>
          <a:lstStyle/>
          <a:p>
            <a:r>
              <a:rPr lang="en-US" dirty="0"/>
              <a:t>Use additional slides as required</a:t>
            </a:r>
          </a:p>
        </p:txBody>
      </p:sp>
      <p:pic>
        <p:nvPicPr>
          <p:cNvPr id="4" name="Content Placeholder 3">
            <a:extLst>
              <a:ext uri="{FF2B5EF4-FFF2-40B4-BE49-F238E27FC236}">
                <a16:creationId xmlns:a16="http://schemas.microsoft.com/office/drawing/2014/main" id="{A949A5FB-EC49-E31F-2D65-4244B294A148}"/>
              </a:ext>
            </a:extLst>
          </p:cNvPr>
          <p:cNvPicPr>
            <a:picLocks noChangeAspect="1"/>
          </p:cNvPicPr>
          <p:nvPr/>
        </p:nvPicPr>
        <p:blipFill>
          <a:blip r:embed="rId2"/>
          <a:stretch>
            <a:fillRect/>
          </a:stretch>
        </p:blipFill>
        <p:spPr>
          <a:xfrm>
            <a:off x="505210" y="1737361"/>
            <a:ext cx="4564501" cy="2857040"/>
          </a:xfrm>
          <a:prstGeom prst="rect">
            <a:avLst/>
          </a:prstGeom>
        </p:spPr>
      </p:pic>
      <p:pic>
        <p:nvPicPr>
          <p:cNvPr id="5" name="Picture 4">
            <a:extLst>
              <a:ext uri="{FF2B5EF4-FFF2-40B4-BE49-F238E27FC236}">
                <a16:creationId xmlns:a16="http://schemas.microsoft.com/office/drawing/2014/main" id="{393C752B-8298-8B50-A27C-37744DB33F66}"/>
              </a:ext>
            </a:extLst>
          </p:cNvPr>
          <p:cNvPicPr>
            <a:picLocks noChangeAspect="1"/>
          </p:cNvPicPr>
          <p:nvPr/>
        </p:nvPicPr>
        <p:blipFill>
          <a:blip r:embed="rId3"/>
          <a:stretch>
            <a:fillRect/>
          </a:stretch>
        </p:blipFill>
        <p:spPr>
          <a:xfrm>
            <a:off x="4433848" y="3165880"/>
            <a:ext cx="4564504" cy="2857041"/>
          </a:xfrm>
          <a:prstGeom prst="rect">
            <a:avLst/>
          </a:prstGeom>
        </p:spPr>
      </p:pic>
      <p:pic>
        <p:nvPicPr>
          <p:cNvPr id="6" name="Content Placeholder 3">
            <a:extLst>
              <a:ext uri="{FF2B5EF4-FFF2-40B4-BE49-F238E27FC236}">
                <a16:creationId xmlns:a16="http://schemas.microsoft.com/office/drawing/2014/main" id="{9516B9AE-5C09-BDE9-4F0E-83669F6BBA5D}"/>
              </a:ext>
            </a:extLst>
          </p:cNvPr>
          <p:cNvPicPr>
            <a:picLocks noChangeAspect="1"/>
          </p:cNvPicPr>
          <p:nvPr/>
        </p:nvPicPr>
        <p:blipFill>
          <a:blip r:embed="rId4"/>
          <a:stretch>
            <a:fillRect/>
          </a:stretch>
        </p:blipFill>
        <p:spPr>
          <a:xfrm>
            <a:off x="7350558" y="1737360"/>
            <a:ext cx="4397192" cy="2752317"/>
          </a:xfrm>
          <a:prstGeom prst="rect">
            <a:avLst/>
          </a:prstGeom>
        </p:spPr>
      </p:pic>
    </p:spTree>
    <p:extLst>
      <p:ext uri="{BB962C8B-B14F-4D97-AF65-F5344CB8AC3E}">
        <p14:creationId xmlns:p14="http://schemas.microsoft.com/office/powerpoint/2010/main" val="22830633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824B1-C26B-BBC4-4815-74115629B6C9}"/>
              </a:ext>
            </a:extLst>
          </p:cNvPr>
          <p:cNvSpPr>
            <a:spLocks noGrp="1"/>
          </p:cNvSpPr>
          <p:nvPr>
            <p:ph type="title"/>
          </p:nvPr>
        </p:nvSpPr>
        <p:spPr/>
        <p:txBody>
          <a:bodyPr/>
          <a:lstStyle/>
          <a:p>
            <a:r>
              <a:rPr lang="en-US" dirty="0"/>
              <a:t>Performance evaluation</a:t>
            </a:r>
          </a:p>
        </p:txBody>
      </p:sp>
      <p:sp>
        <p:nvSpPr>
          <p:cNvPr id="9" name="Content Placeholder 8">
            <a:extLst>
              <a:ext uri="{FF2B5EF4-FFF2-40B4-BE49-F238E27FC236}">
                <a16:creationId xmlns:a16="http://schemas.microsoft.com/office/drawing/2014/main" id="{7634E711-2C2D-9685-5C50-35372DCEF4A1}"/>
              </a:ext>
            </a:extLst>
          </p:cNvPr>
          <p:cNvSpPr>
            <a:spLocks noGrp="1"/>
          </p:cNvSpPr>
          <p:nvPr>
            <p:ph idx="1"/>
          </p:nvPr>
        </p:nvSpPr>
        <p:spPr/>
        <p:txBody>
          <a:bodyPr/>
          <a:lstStyle/>
          <a:p>
            <a:endParaRPr lang="en-AE" dirty="0"/>
          </a:p>
        </p:txBody>
      </p:sp>
      <p:pic>
        <p:nvPicPr>
          <p:cNvPr id="10" name="Picture 9">
            <a:extLst>
              <a:ext uri="{FF2B5EF4-FFF2-40B4-BE49-F238E27FC236}">
                <a16:creationId xmlns:a16="http://schemas.microsoft.com/office/drawing/2014/main" id="{15FD5C41-23DD-9809-AB4D-586422D4F75B}"/>
              </a:ext>
            </a:extLst>
          </p:cNvPr>
          <p:cNvPicPr>
            <a:picLocks noChangeAspect="1"/>
          </p:cNvPicPr>
          <p:nvPr/>
        </p:nvPicPr>
        <p:blipFill>
          <a:blip r:embed="rId2"/>
          <a:stretch>
            <a:fillRect/>
          </a:stretch>
        </p:blipFill>
        <p:spPr>
          <a:xfrm>
            <a:off x="1097279" y="1845734"/>
            <a:ext cx="9556229" cy="3432322"/>
          </a:xfrm>
          <a:prstGeom prst="rect">
            <a:avLst/>
          </a:prstGeom>
        </p:spPr>
      </p:pic>
    </p:spTree>
    <p:extLst>
      <p:ext uri="{BB962C8B-B14F-4D97-AF65-F5344CB8AC3E}">
        <p14:creationId xmlns:p14="http://schemas.microsoft.com/office/powerpoint/2010/main" val="147328435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Candara">
      <a:maj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ndara" panose="020E0502030303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977</TotalTime>
  <Words>780</Words>
  <Application>Microsoft Macintosh PowerPoint</Application>
  <PresentationFormat>Widescreen</PresentationFormat>
  <Paragraphs>54</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Bookman Old Style</vt:lpstr>
      <vt:lpstr>Calibri</vt:lpstr>
      <vt:lpstr>Candara</vt:lpstr>
      <vt:lpstr>Söhne</vt:lpstr>
      <vt:lpstr>Retrospect</vt:lpstr>
      <vt:lpstr>Real-time Facial Expression Recognition for Mental Health Monitoring</vt:lpstr>
      <vt:lpstr>Introduction</vt:lpstr>
      <vt:lpstr>Problem Statement</vt:lpstr>
      <vt:lpstr>Literature Review</vt:lpstr>
      <vt:lpstr>Data Set</vt:lpstr>
      <vt:lpstr>Methodology</vt:lpstr>
      <vt:lpstr>PowerPoint Presentation</vt:lpstr>
      <vt:lpstr>Your Results</vt:lpstr>
      <vt:lpstr>Performance evaluation</vt:lpstr>
      <vt:lpstr>PowerPoint Presentation</vt:lpstr>
      <vt:lpstr>Demonstration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Omar Arif</dc:creator>
  <cp:lastModifiedBy>saeed fahad</cp:lastModifiedBy>
  <cp:revision>31</cp:revision>
  <dcterms:created xsi:type="dcterms:W3CDTF">2019-10-30T06:18:52Z</dcterms:created>
  <dcterms:modified xsi:type="dcterms:W3CDTF">2024-05-14T08:04:00Z</dcterms:modified>
</cp:coreProperties>
</file>

<file path=docProps/thumbnail.jpeg>
</file>